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9" r:id="rId3"/>
    <p:sldId id="261" r:id="rId4"/>
    <p:sldId id="262" r:id="rId5"/>
    <p:sldId id="263" r:id="rId6"/>
    <p:sldId id="264" r:id="rId7"/>
    <p:sldId id="265" r:id="rId8"/>
    <p:sldId id="266" r:id="rId9"/>
  </p:sldIdLst>
  <p:sldSz cx="6858000" cy="9906000" type="A4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C4D2"/>
    <a:srgbClr val="503A2A"/>
    <a:srgbClr val="F0F0ED"/>
    <a:srgbClr val="CADAE8"/>
    <a:srgbClr val="F259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998" y="-570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B95E1C18-D828-9270-92A3-2626495379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E4CF0C8-3FC1-1AF4-E33A-AAB53555B85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F59CA6-4800-481B-9E00-30607D45E965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113C086-591F-0B5A-F884-54282837B32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295F437-5375-56F0-AF00-B587EE86CA7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E04EC6-7334-4AA2-A806-5BC567108A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27406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2CA1B-CC70-4AC6-AFDF-7CD178D098B4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770313" y="857250"/>
            <a:ext cx="160337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8FA0B7-3B09-4FFF-A96A-6E4DE29F15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19157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6858002" cy="9906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1"/>
            <a:ext cx="1728788" cy="9906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5179" y="1621191"/>
            <a:ext cx="4945261" cy="3448756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5179" y="5202944"/>
            <a:ext cx="4945261" cy="2391656"/>
          </a:xfrm>
        </p:spPr>
        <p:txBody>
          <a:bodyPr>
            <a:normAutofit/>
          </a:bodyPr>
          <a:lstStyle>
            <a:lvl1pPr marL="0" indent="0" algn="l">
              <a:buNone/>
              <a:defRPr sz="1500" cap="all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350789" y="7814737"/>
            <a:ext cx="1543050" cy="527403"/>
          </a:xfrm>
        </p:spPr>
        <p:txBody>
          <a:bodyPr/>
          <a:lstStyle/>
          <a:p>
            <a:fld id="{C15D948A-4BF3-4E92-9CD1-3EB2825D2F67}" type="datetime1">
              <a:rPr lang="pt-BR" smtClean="0"/>
              <a:t>22/06/2025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25178" y="7814737"/>
            <a:ext cx="2882749" cy="527403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936703" y="7814734"/>
            <a:ext cx="433738" cy="527403"/>
          </a:xfrm>
        </p:spPr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312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3" y="6217850"/>
            <a:ext cx="5575700" cy="1183513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043" y="875949"/>
            <a:ext cx="5575700" cy="4766346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018" y="7401362"/>
            <a:ext cx="5574858" cy="985793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D07F-0998-45FF-B78F-6735245BE765}" type="datetime1">
              <a:rPr lang="pt-BR" smtClean="0"/>
              <a:t>22/06/2025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3710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70" y="880533"/>
            <a:ext cx="5572100" cy="4953000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044" y="6383867"/>
            <a:ext cx="5571258" cy="19811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CE58-AB9C-4555-8714-855E3E8974D7}" type="datetime1">
              <a:rPr lang="pt-BR" smtClean="0"/>
              <a:t>22/06/2025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0069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3494" y="880534"/>
            <a:ext cx="5232798" cy="3969953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67863" y="4861360"/>
            <a:ext cx="4923168" cy="79295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043" y="6225439"/>
            <a:ext cx="5572127" cy="2151494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5A60-C87F-464C-924F-BFF14059EEF4}" type="datetime1">
              <a:rPr lang="pt-BR" smtClean="0"/>
              <a:t>22/06/2025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  <p:sp>
        <p:nvSpPr>
          <p:cNvPr id="52" name="TextBox 51"/>
          <p:cNvSpPr txBox="1"/>
          <p:nvPr/>
        </p:nvSpPr>
        <p:spPr>
          <a:xfrm>
            <a:off x="522434" y="1037773"/>
            <a:ext cx="342900" cy="8446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863105" y="3993849"/>
            <a:ext cx="342900" cy="8446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55824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4" y="3082506"/>
            <a:ext cx="5572126" cy="3628206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018" y="6727724"/>
            <a:ext cx="5571284" cy="1647597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167C5-F490-4D34-8D8B-111E03F3EED2}" type="datetime1">
              <a:rPr lang="pt-BR" smtClean="0"/>
              <a:t>22/06/2025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99092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42046" y="880533"/>
            <a:ext cx="5572124" cy="27516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42043" y="3863113"/>
            <a:ext cx="1798256" cy="9906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42044" y="4853713"/>
            <a:ext cx="1797324" cy="351135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39557" y="3867695"/>
            <a:ext cx="1791217" cy="9906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539556" y="4858295"/>
            <a:ext cx="1791719" cy="351135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416999" y="3863113"/>
            <a:ext cx="1797170" cy="9906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4416999" y="4853713"/>
            <a:ext cx="1797170" cy="351135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43482-A125-452E-9266-8ACE21585925}" type="datetime1">
              <a:rPr lang="pt-BR" smtClean="0"/>
              <a:t>22/06/2025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02305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42045" y="880533"/>
            <a:ext cx="5572124" cy="27516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42045" y="6362194"/>
            <a:ext cx="1797323" cy="832378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42045" y="3852331"/>
            <a:ext cx="1797323" cy="2201333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35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42045" y="7194575"/>
            <a:ext cx="1797323" cy="118132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25093" y="6362194"/>
            <a:ext cx="1800225" cy="832378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525093" y="3852331"/>
            <a:ext cx="1799404" cy="2201333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35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524271" y="7194571"/>
            <a:ext cx="1800225" cy="117049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417070" y="6362193"/>
            <a:ext cx="1794792" cy="832378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417000" y="3852331"/>
            <a:ext cx="1797170" cy="2201333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35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4416999" y="7194569"/>
            <a:ext cx="1797170" cy="117049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0312E-7F21-4087-B18C-01B2DAD18E1E}" type="datetime1">
              <a:rPr lang="pt-BR" smtClean="0"/>
              <a:t>22/06/2025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3462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5B102-4C75-4CB2-94CE-0EA2F0034462}" type="datetime1">
              <a:rPr lang="pt-BR" smtClean="0"/>
              <a:t>22/06/2025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14861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086351" y="880534"/>
            <a:ext cx="1127819" cy="748453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2043" y="880534"/>
            <a:ext cx="4358582" cy="748453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14F20-21C8-432E-9F6D-80F4DE6A0785}" type="datetime1">
              <a:rPr lang="pt-BR" smtClean="0"/>
              <a:t>22/06/2025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1300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642046" y="893415"/>
            <a:ext cx="5572124" cy="213571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642046" y="3249259"/>
            <a:ext cx="5572124" cy="511580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4194518" y="8498067"/>
            <a:ext cx="1543050" cy="527403"/>
          </a:xfrm>
        </p:spPr>
        <p:txBody>
          <a:bodyPr/>
          <a:lstStyle/>
          <a:p>
            <a:fld id="{21CA12A5-C892-4E34-A394-F9C7BD25A8B2}" type="datetime1">
              <a:rPr lang="pt-BR" smtClean="0"/>
              <a:t>22/06/2025</a:t>
            </a:fld>
            <a:endParaRPr lang="pt-BR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2044" y="8498066"/>
            <a:ext cx="3509612" cy="527403"/>
          </a:xfrm>
        </p:spPr>
        <p:txBody>
          <a:bodyPr/>
          <a:lstStyle/>
          <a:p>
            <a:endParaRPr lang="pt-BR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780431" y="8498065"/>
            <a:ext cx="433738" cy="527403"/>
          </a:xfrm>
        </p:spPr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6341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4" y="2049995"/>
            <a:ext cx="5572125" cy="4120620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2044" y="6390745"/>
            <a:ext cx="5572125" cy="1985788"/>
          </a:xfrm>
        </p:spPr>
        <p:txBody>
          <a:bodyPr>
            <a:normAutofit/>
          </a:bodyPr>
          <a:lstStyle>
            <a:lvl1pPr marL="0" indent="0">
              <a:buNone/>
              <a:defRPr sz="135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07DF5-57FB-4551-AB47-BA65D3F32FEC}" type="datetime1">
              <a:rPr lang="pt-BR" smtClean="0"/>
              <a:t>22/06/2025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2941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2044" y="3249258"/>
            <a:ext cx="2744094" cy="511580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9258"/>
            <a:ext cx="2742306" cy="511580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8CAB-26D8-4B82-800A-24CCFD5CEB8A}" type="datetime1">
              <a:rPr lang="pt-BR" smtClean="0"/>
              <a:t>22/06/2025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325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4" y="894295"/>
            <a:ext cx="5572125" cy="213483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177" y="3249258"/>
            <a:ext cx="2576962" cy="1190095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044" y="4439353"/>
            <a:ext cx="2744095" cy="392571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38994" y="3249256"/>
            <a:ext cx="2575174" cy="1190095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39353"/>
            <a:ext cx="2742306" cy="392571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0D5D3-BD82-4989-80DF-EEE755EB3C41}" type="datetime1">
              <a:rPr lang="pt-BR" smtClean="0"/>
              <a:t>22/06/2025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1770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60C11-16FF-4254-83B9-9DB74D414697}" type="datetime1">
              <a:rPr lang="pt-BR" smtClean="0"/>
              <a:t>22/06/2025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3762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26EA3-5C6D-49FD-B161-1244414F258C}" type="datetime1">
              <a:rPr lang="pt-BR" smtClean="0"/>
              <a:t>22/06/2025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2118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022" y="880535"/>
            <a:ext cx="2169021" cy="236872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0363" y="856073"/>
            <a:ext cx="3313805" cy="7508994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022" y="3249258"/>
            <a:ext cx="2169021" cy="511580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3064F-FA83-416F-8148-2F47FDDBBC3B}" type="datetime1">
              <a:rPr lang="pt-BR" smtClean="0"/>
              <a:t>22/06/2025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9431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" y="880533"/>
            <a:ext cx="2815472" cy="2368724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24650" y="880533"/>
            <a:ext cx="2589520" cy="7484536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40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044" y="3249258"/>
            <a:ext cx="2815473" cy="511580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736-FD4E-4B2C-A092-B3F97291CE24}" type="datetime1">
              <a:rPr lang="pt-BR" smtClean="0"/>
              <a:t>22/06/2025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9439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6858002" cy="9906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0716" y="1"/>
            <a:ext cx="6781331" cy="9906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046" y="893415"/>
            <a:ext cx="5572124" cy="2135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2046" y="3249259"/>
            <a:ext cx="5572124" cy="5115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194518" y="849806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2CC82-FAB9-4AAF-80E1-1E5D0826E250}" type="datetime1">
              <a:rPr lang="pt-BR" smtClean="0"/>
              <a:t>22/06/2025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2044" y="8498066"/>
            <a:ext cx="3509612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80431" y="8498065"/>
            <a:ext cx="433738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4FC57-FDE0-4290-930D-1AF2E318E8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6721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5.png"/><Relationship Id="rId7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9DC644B2-2CA8-9ADC-921F-5446C6861055}"/>
              </a:ext>
            </a:extLst>
          </p:cNvPr>
          <p:cNvSpPr txBox="1"/>
          <p:nvPr/>
        </p:nvSpPr>
        <p:spPr>
          <a:xfrm>
            <a:off x="115910" y="324050"/>
            <a:ext cx="660686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Schoolbook" panose="02040604050505020304" pitchFamily="18" charset="0"/>
                <a:ea typeface="Calibri" panose="020F0502020204030204" pitchFamily="34" charset="0"/>
              </a:rPr>
              <a:t>SQL JOINS </a:t>
            </a:r>
            <a:endParaRPr lang="pt-BR" sz="6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Schoolbook" panose="02040604050505020304" pitchFamily="18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086B89A-294F-1FA1-BD2D-372386B02A16}"/>
              </a:ext>
            </a:extLst>
          </p:cNvPr>
          <p:cNvSpPr/>
          <p:nvPr/>
        </p:nvSpPr>
        <p:spPr>
          <a:xfrm>
            <a:off x="0" y="1584101"/>
            <a:ext cx="6858000" cy="656823"/>
          </a:xfrm>
          <a:prstGeom prst="rect">
            <a:avLst/>
          </a:prstGeom>
          <a:gradFill flip="none" rotWithShape="1">
            <a:gsLst>
              <a:gs pos="60000">
                <a:srgbClr val="AEC4D2"/>
              </a:gs>
              <a:gs pos="0">
                <a:schemeClr val="tx1">
                  <a:lumMod val="85000"/>
                </a:schemeClr>
              </a:gs>
              <a:gs pos="0">
                <a:srgbClr val="F0F0ED"/>
              </a:gs>
              <a:gs pos="0">
                <a:srgbClr val="AEC4D2"/>
              </a:gs>
              <a:gs pos="42000">
                <a:srgbClr val="AEC4D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5">
              <a:shade val="15000"/>
            </a:schemeClr>
          </a:lnRef>
          <a:fillRef idx="1003">
            <a:schemeClr val="dk1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Schoolbook" panose="02040604050505020304" pitchFamily="18" charset="0"/>
              </a:rPr>
              <a:t>Conectando Dados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1AB60DA-062C-157B-780B-99FD8C5FA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2952"/>
            <a:ext cx="6858000" cy="3200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C6070F97-2BD0-E263-DF97-1755935B1B3F}"/>
              </a:ext>
            </a:extLst>
          </p:cNvPr>
          <p:cNvSpPr txBox="1"/>
          <p:nvPr/>
        </p:nvSpPr>
        <p:spPr>
          <a:xfrm>
            <a:off x="1803042" y="9053851"/>
            <a:ext cx="3206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latin typeface="Century Schoolbook" panose="02040604050505020304" pitchFamily="18" charset="0"/>
              </a:rPr>
              <a:t>Tiago Paulino</a:t>
            </a:r>
          </a:p>
        </p:txBody>
      </p:sp>
    </p:spTree>
    <p:extLst>
      <p:ext uri="{BB962C8B-B14F-4D97-AF65-F5344CB8AC3E}">
        <p14:creationId xmlns:p14="http://schemas.microsoft.com/office/powerpoint/2010/main" val="4110334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3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23AF20BD-FC5D-D1D6-F3B6-109F641E1012}"/>
              </a:ext>
            </a:extLst>
          </p:cNvPr>
          <p:cNvSpPr txBox="1"/>
          <p:nvPr/>
        </p:nvSpPr>
        <p:spPr>
          <a:xfrm>
            <a:off x="850005" y="875764"/>
            <a:ext cx="31810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ÍNDICE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EF6C1A5-B245-3759-B045-97BFADEAAB95}"/>
              </a:ext>
            </a:extLst>
          </p:cNvPr>
          <p:cNvSpPr txBox="1"/>
          <p:nvPr/>
        </p:nvSpPr>
        <p:spPr>
          <a:xfrm>
            <a:off x="850005" y="1642366"/>
            <a:ext cx="60079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pt-BR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O QUE VOCÊ VAI APRENDER_____________3</a:t>
            </a:r>
          </a:p>
          <a:p>
            <a:pPr algn="just">
              <a:lnSpc>
                <a:spcPct val="200000"/>
              </a:lnSpc>
            </a:pPr>
            <a:r>
              <a:rPr lang="pt-BR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RIGHT JOIN INCLUSIVO E EXCLUSIVO___4</a:t>
            </a:r>
          </a:p>
          <a:p>
            <a:pPr algn="just">
              <a:lnSpc>
                <a:spcPct val="200000"/>
              </a:lnSpc>
            </a:pPr>
            <a:r>
              <a:rPr lang="pt-BR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LEFT JOIN INCLUSIVO E EXCLUSIVO_____5</a:t>
            </a:r>
          </a:p>
          <a:p>
            <a:pPr algn="just">
              <a:lnSpc>
                <a:spcPct val="200000"/>
              </a:lnSpc>
            </a:pPr>
            <a:r>
              <a:rPr lang="pt-BR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FULL JOIN INCLUSIVO E EXCLUSIVO_____6</a:t>
            </a:r>
          </a:p>
          <a:p>
            <a:pPr algn="just">
              <a:lnSpc>
                <a:spcPct val="200000"/>
              </a:lnSpc>
            </a:pPr>
            <a:r>
              <a:rPr lang="pt-BR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INNER JOIN________________________________7</a:t>
            </a:r>
          </a:p>
          <a:p>
            <a:pPr algn="just">
              <a:lnSpc>
                <a:spcPct val="200000"/>
              </a:lnSpc>
            </a:pPr>
            <a:r>
              <a:rPr lang="pt-BR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CONCLUSÃO_______________________________8</a:t>
            </a:r>
          </a:p>
          <a:p>
            <a:endParaRPr lang="pt-BR" sz="24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5A7FEEC-F93E-6045-3633-1EB7A42870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463" y="9153710"/>
            <a:ext cx="1612050" cy="752290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742CA1C-72E8-EDE2-4DF0-DB3F140CF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57826" y="155158"/>
            <a:ext cx="433738" cy="527403"/>
          </a:xfrm>
        </p:spPr>
        <p:txBody>
          <a:bodyPr/>
          <a:lstStyle/>
          <a:p>
            <a:pPr algn="ctr"/>
            <a:fld id="{CAA4FC57-FDE0-4290-930D-1AF2E318E8B1}" type="slidenum">
              <a:rPr lang="pt-BR" sz="1800" smtClean="0">
                <a:solidFill>
                  <a:schemeClr val="bg1"/>
                </a:solidFill>
                <a:latin typeface="Century Schoolbook" panose="02040604050505020304" pitchFamily="18" charset="0"/>
              </a:rPr>
              <a:pPr algn="ctr"/>
              <a:t>2</a:t>
            </a:fld>
            <a:endParaRPr lang="pt-BR" sz="18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150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alpha val="36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6FC2C2-AC5C-FB2D-85E2-1308C0BC9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B828CE3-453B-48A2-B5B1-89ED84D404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463" y="9153710"/>
            <a:ext cx="1612050" cy="752290"/>
          </a:xfrm>
          <a:prstGeom prst="rect">
            <a:avLst/>
          </a:prstGeom>
          <a:ln>
            <a:noFill/>
          </a:ln>
          <a:effectLst/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D648F9E-B807-9DC7-CEEB-76D969809348}"/>
              </a:ext>
            </a:extLst>
          </p:cNvPr>
          <p:cNvSpPr txBox="1"/>
          <p:nvPr/>
        </p:nvSpPr>
        <p:spPr>
          <a:xfrm>
            <a:off x="502276" y="610424"/>
            <a:ext cx="6007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O QUE VOCÊ VAI APRENDER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BBDCA51-1CA3-3AA3-D847-8077711AC940}"/>
              </a:ext>
            </a:extLst>
          </p:cNvPr>
          <p:cNvSpPr txBox="1"/>
          <p:nvPr/>
        </p:nvSpPr>
        <p:spPr>
          <a:xfrm>
            <a:off x="373487" y="2005300"/>
            <a:ext cx="611102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6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O comando JOIN em SQL (Linguagem de Consulta Estruturada, em português) é muito usado quando é necessário combinar colunas de uma tabela ou mais.</a:t>
            </a:r>
          </a:p>
          <a:p>
            <a:pPr algn="just"/>
            <a:r>
              <a:rPr lang="pt-BR" sz="16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Se você já ficou na dúvida em qual </a:t>
            </a:r>
            <a:r>
              <a:rPr lang="pt-BR" sz="1600" b="1" dirty="0" err="1">
                <a:solidFill>
                  <a:schemeClr val="bg1"/>
                </a:solidFill>
                <a:latin typeface="Century Schoolbook" panose="02040604050505020304" pitchFamily="18" charset="0"/>
              </a:rPr>
              <a:t>join</a:t>
            </a:r>
            <a:r>
              <a:rPr lang="pt-BR" sz="16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 deve fazer entre as suas tabelas quando estava fazendo consulta em SQL nos bancos de dados relacionais, esse e-book é pra você. Nesse e-book serão vistos os principais tipos de </a:t>
            </a:r>
            <a:r>
              <a:rPr lang="pt-BR" sz="1600" b="1" dirty="0" err="1">
                <a:solidFill>
                  <a:schemeClr val="bg1"/>
                </a:solidFill>
                <a:latin typeface="Century Schoolbook" panose="02040604050505020304" pitchFamily="18" charset="0"/>
              </a:rPr>
              <a:t>joins</a:t>
            </a:r>
            <a:r>
              <a:rPr lang="pt-BR" sz="16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.</a:t>
            </a:r>
          </a:p>
          <a:p>
            <a:pPr algn="just"/>
            <a:r>
              <a:rPr lang="pt-BR" sz="16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Serão mostrados os scripts em SQL e exemplos com tabelas. Para um melhor entendimento por parte do leitor, os </a:t>
            </a:r>
            <a:r>
              <a:rPr lang="pt-BR" sz="1600" b="1" dirty="0" err="1">
                <a:solidFill>
                  <a:schemeClr val="bg1"/>
                </a:solidFill>
                <a:latin typeface="Century Schoolbook" panose="02040604050505020304" pitchFamily="18" charset="0"/>
              </a:rPr>
              <a:t>joins</a:t>
            </a:r>
            <a:r>
              <a:rPr lang="pt-BR" sz="16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 serão usados em duas tabelas, que serão repetidas ao longo do e-book.</a:t>
            </a:r>
          </a:p>
          <a:p>
            <a:pPr algn="just"/>
            <a:r>
              <a:rPr lang="pt-BR" sz="16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Espero que o conteúdo seja proveitoso, pois ele foi feito com muita dedicação para você, leitor! </a:t>
            </a:r>
          </a:p>
        </p:txBody>
      </p:sp>
      <p:sp>
        <p:nvSpPr>
          <p:cNvPr id="11" name="Espaço Reservado para Número de Slide 4">
            <a:extLst>
              <a:ext uri="{FF2B5EF4-FFF2-40B4-BE49-F238E27FC236}">
                <a16:creationId xmlns:a16="http://schemas.microsoft.com/office/drawing/2014/main" id="{106EB8DA-3E24-228F-3F0E-B41E253F9051}"/>
              </a:ext>
            </a:extLst>
          </p:cNvPr>
          <p:cNvSpPr txBox="1">
            <a:spLocks/>
          </p:cNvSpPr>
          <p:nvPr/>
        </p:nvSpPr>
        <p:spPr>
          <a:xfrm>
            <a:off x="6057826" y="155158"/>
            <a:ext cx="433738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78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AA4FC57-FDE0-4290-930D-1AF2E318E8B1}" type="slidenum">
              <a:rPr lang="pt-BR" sz="1800" smtClean="0">
                <a:solidFill>
                  <a:schemeClr val="bg1"/>
                </a:solidFill>
                <a:latin typeface="Century Schoolbook" panose="02040604050505020304" pitchFamily="18" charset="0"/>
              </a:rPr>
              <a:pPr algn="ctr"/>
              <a:t>3</a:t>
            </a:fld>
            <a:endParaRPr lang="pt-BR" sz="18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337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alpha val="36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D92083-FA77-767D-992F-C848F7E77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08A8C85-46C7-A3B9-87D8-AA67EB1C88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463" y="9153710"/>
            <a:ext cx="1612050" cy="75229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537BE51-6408-8558-D46E-D2CE7CA8913A}"/>
              </a:ext>
            </a:extLst>
          </p:cNvPr>
          <p:cNvSpPr txBox="1"/>
          <p:nvPr/>
        </p:nvSpPr>
        <p:spPr>
          <a:xfrm>
            <a:off x="502276" y="610424"/>
            <a:ext cx="6007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RIGHT JOIN INCLUSIVO E EXCLUSIVO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470D2200-E0BA-9B5A-1A3B-CB8C6BDDDE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6" t="21854" r="9670" b="22371"/>
          <a:stretch>
            <a:fillRect/>
          </a:stretch>
        </p:blipFill>
        <p:spPr>
          <a:xfrm>
            <a:off x="74421" y="7642506"/>
            <a:ext cx="4290000" cy="1260000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FB76731F-10C6-6EB2-2207-77E1A6A48B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66" r="1759" b="5164"/>
          <a:stretch>
            <a:fillRect/>
          </a:stretch>
        </p:blipFill>
        <p:spPr>
          <a:xfrm>
            <a:off x="1352281" y="1955735"/>
            <a:ext cx="1948184" cy="1800000"/>
          </a:xfrm>
          <a:prstGeom prst="roundRect">
            <a:avLst/>
          </a:prstGeom>
          <a:ln>
            <a:solidFill>
              <a:schemeClr val="bg1"/>
            </a:solidFill>
          </a:ln>
          <a:effectLst/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49F3E076-87E7-E31D-6B94-65F43B8F2F8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649" t="6984" r="5679" b="11611"/>
          <a:stretch>
            <a:fillRect/>
          </a:stretch>
        </p:blipFill>
        <p:spPr>
          <a:xfrm>
            <a:off x="3506557" y="1955735"/>
            <a:ext cx="1982774" cy="1800000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E41C0CAF-8439-FF18-8CD3-E6E19066784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43" t="6162" r="3343" b="19743"/>
          <a:stretch>
            <a:fillRect/>
          </a:stretch>
        </p:blipFill>
        <p:spPr>
          <a:xfrm>
            <a:off x="4731109" y="5078328"/>
            <a:ext cx="1800000" cy="2143875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1C6F6BDD-0C4F-1805-85A8-3438578E8B9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5682" t="6162" r="5682" b="45396"/>
          <a:stretch>
            <a:fillRect/>
          </a:stretch>
        </p:blipFill>
        <p:spPr>
          <a:xfrm>
            <a:off x="4731109" y="7642506"/>
            <a:ext cx="1800000" cy="1475654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C74FFAE-8293-0521-4224-F8D0EBFD6B9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7" t="24830" r="9639" b="24525"/>
          <a:stretch>
            <a:fillRect/>
          </a:stretch>
        </p:blipFill>
        <p:spPr>
          <a:xfrm>
            <a:off x="74421" y="5078328"/>
            <a:ext cx="4509442" cy="108000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67AED88-1A3D-236C-3AC3-ADBB514B6711}"/>
              </a:ext>
            </a:extLst>
          </p:cNvPr>
          <p:cNvSpPr txBox="1"/>
          <p:nvPr/>
        </p:nvSpPr>
        <p:spPr>
          <a:xfrm>
            <a:off x="217714" y="3889829"/>
            <a:ext cx="631339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O comando SELECT no script SQL abaixo selecionará as colunas A e B das duas tabelas acima. O RIGHT JOIN selecionará todos os registros da tabela B e os registro da tabela A  cujas chaves são iguais em B</a:t>
            </a:r>
            <a:r>
              <a:rPr lang="pt-BR" dirty="0">
                <a:solidFill>
                  <a:schemeClr val="bg1"/>
                </a:solidFill>
                <a:latin typeface="Century Schoolbook" panose="02040604050505020304" pitchFamily="18" charset="0"/>
              </a:rPr>
              <a:t>. </a:t>
            </a:r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O resultado é mostrado na tabela ao lodo do script SQL.</a:t>
            </a:r>
            <a:endParaRPr lang="pt-BR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B0C5EF1-1C2B-CDD6-7102-AEC35DBCBFE1}"/>
              </a:ext>
            </a:extLst>
          </p:cNvPr>
          <p:cNvSpPr txBox="1"/>
          <p:nvPr/>
        </p:nvSpPr>
        <p:spPr>
          <a:xfrm>
            <a:off x="164930" y="6172842"/>
            <a:ext cx="44925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A novidade da instrução SQL abaixo é a cláusula WHERE. Ela fará um filtro na tabela gerada com o RIGHT JOIN, selecionando apenas os registros cujas chaves da tabela A são do tipo NULL. Assim, o resultado é uma tabela com os registros que só estão em B e não constam em A.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8571EAF-FB4D-0F99-E583-B3FFC69B9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4</a:t>
            </a:fld>
            <a:endParaRPr lang="pt-BR"/>
          </a:p>
        </p:txBody>
      </p:sp>
      <p:sp>
        <p:nvSpPr>
          <p:cNvPr id="8" name="Espaço Reservado para Número de Slide 4">
            <a:extLst>
              <a:ext uri="{FF2B5EF4-FFF2-40B4-BE49-F238E27FC236}">
                <a16:creationId xmlns:a16="http://schemas.microsoft.com/office/drawing/2014/main" id="{9964CF67-F467-15C2-C26C-16D299165EAC}"/>
              </a:ext>
            </a:extLst>
          </p:cNvPr>
          <p:cNvSpPr txBox="1">
            <a:spLocks/>
          </p:cNvSpPr>
          <p:nvPr/>
        </p:nvSpPr>
        <p:spPr>
          <a:xfrm>
            <a:off x="6057826" y="155158"/>
            <a:ext cx="433738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78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AA4FC57-FDE0-4290-930D-1AF2E318E8B1}" type="slidenum">
              <a:rPr lang="pt-BR" sz="1800" smtClean="0">
                <a:solidFill>
                  <a:schemeClr val="bg1"/>
                </a:solidFill>
                <a:latin typeface="Century Schoolbook" panose="02040604050505020304" pitchFamily="18" charset="0"/>
              </a:rPr>
              <a:pPr algn="ctr"/>
              <a:t>4</a:t>
            </a:fld>
            <a:endParaRPr lang="pt-BR" sz="18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045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alpha val="36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3BA246-C704-3796-9956-00FA60B21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80EE7F89-2AA8-F9CE-0872-C9A2F16AC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463" y="9153710"/>
            <a:ext cx="1612050" cy="75229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2202FDA-7404-DA16-8389-1F53E3F65BDA}"/>
              </a:ext>
            </a:extLst>
          </p:cNvPr>
          <p:cNvSpPr txBox="1"/>
          <p:nvPr/>
        </p:nvSpPr>
        <p:spPr>
          <a:xfrm>
            <a:off x="502276" y="610424"/>
            <a:ext cx="6007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LEFT JOIN INCLUSIVO E EXCLUSIVO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5517FBD-AFC4-1951-05FE-82A45C0D01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66" r="1759" b="5164"/>
          <a:stretch>
            <a:fillRect/>
          </a:stretch>
        </p:blipFill>
        <p:spPr>
          <a:xfrm>
            <a:off x="1352281" y="1955735"/>
            <a:ext cx="1948184" cy="1800000"/>
          </a:xfrm>
          <a:prstGeom prst="roundRect">
            <a:avLst/>
          </a:prstGeom>
          <a:ln>
            <a:solidFill>
              <a:schemeClr val="bg1"/>
            </a:solidFill>
          </a:ln>
          <a:effectLst/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FF84EE9-3852-E74D-BF0A-AF95991997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49" t="6984" r="5679" b="11611"/>
          <a:stretch>
            <a:fillRect/>
          </a:stretch>
        </p:blipFill>
        <p:spPr>
          <a:xfrm>
            <a:off x="3506557" y="1955735"/>
            <a:ext cx="1982774" cy="1800000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2FB5577-4DF9-1C9A-A3C9-F1DFD39C7F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02" t="24741" r="9296" b="24334"/>
          <a:stretch>
            <a:fillRect/>
          </a:stretch>
        </p:blipFill>
        <p:spPr>
          <a:xfrm>
            <a:off x="91392" y="5104722"/>
            <a:ext cx="4464000" cy="1080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8032D4D-2D70-1413-D8A4-40B0D613A8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5" t="23588" r="9390" b="22789"/>
          <a:stretch>
            <a:fillRect/>
          </a:stretch>
        </p:blipFill>
        <p:spPr>
          <a:xfrm>
            <a:off x="91392" y="7681423"/>
            <a:ext cx="4410003" cy="12600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C3D48905-DC73-42E6-87B4-B19AE2CAC3B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5446" t="4256" r="5070" b="3724"/>
          <a:stretch>
            <a:fillRect/>
          </a:stretch>
        </p:blipFill>
        <p:spPr>
          <a:xfrm>
            <a:off x="4685386" y="5086906"/>
            <a:ext cx="1925449" cy="1980000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4F527BF-B092-654E-0F13-A1E303F9536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7324" t="4070" r="7794" b="28137"/>
          <a:stretch>
            <a:fillRect/>
          </a:stretch>
        </p:blipFill>
        <p:spPr>
          <a:xfrm>
            <a:off x="4582469" y="7678850"/>
            <a:ext cx="2028366" cy="1620000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2907F6D-80DD-6AAB-2339-3337ADF5B0F3}"/>
              </a:ext>
            </a:extLst>
          </p:cNvPr>
          <p:cNvSpPr txBox="1"/>
          <p:nvPr/>
        </p:nvSpPr>
        <p:spPr>
          <a:xfrm>
            <a:off x="217714" y="3889829"/>
            <a:ext cx="639312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O comando SELECT no script SQL abaixo selecionará as colunas A e B das duas tabelas acima. O LEFT JOIN selecionará todos os registros da tabela A e os registro da tabela B  cujas chaves são iguais em A</a:t>
            </a:r>
            <a:r>
              <a:rPr lang="pt-BR" dirty="0">
                <a:solidFill>
                  <a:schemeClr val="bg1"/>
                </a:solidFill>
                <a:latin typeface="Century Schoolbook" panose="02040604050505020304" pitchFamily="18" charset="0"/>
              </a:rPr>
              <a:t>. </a:t>
            </a:r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O resultado é mostrado na tabela ao lodo do script SQL.</a:t>
            </a:r>
            <a:endParaRPr lang="pt-BR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C2CFC3D-EEBE-C3EB-9159-B6EB841B8B7A}"/>
              </a:ext>
            </a:extLst>
          </p:cNvPr>
          <p:cNvSpPr txBox="1"/>
          <p:nvPr/>
        </p:nvSpPr>
        <p:spPr>
          <a:xfrm>
            <a:off x="164930" y="6172842"/>
            <a:ext cx="44925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A novidade da instrução SQL abaixo é a cláusula WHERE. Ela fará um filtro na tabela gerada com o LEFT JOIN, selecionando apenas os registros cujas chaves da tabela B são do tipo NULL. Assim, o resultado é uma tabela com os registros que só estão em A e não constam em B.</a:t>
            </a:r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2CB728B8-158C-E38B-A98F-DF1B5B518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4FC57-FDE0-4290-930D-1AF2E318E8B1}" type="slidenum">
              <a:rPr lang="pt-BR" smtClean="0"/>
              <a:t>5</a:t>
            </a:fld>
            <a:endParaRPr lang="pt-BR"/>
          </a:p>
        </p:txBody>
      </p:sp>
      <p:sp>
        <p:nvSpPr>
          <p:cNvPr id="17" name="Espaço Reservado para Número de Slide 4">
            <a:extLst>
              <a:ext uri="{FF2B5EF4-FFF2-40B4-BE49-F238E27FC236}">
                <a16:creationId xmlns:a16="http://schemas.microsoft.com/office/drawing/2014/main" id="{42D6E33A-021C-14A5-7A82-CE9F71815B02}"/>
              </a:ext>
            </a:extLst>
          </p:cNvPr>
          <p:cNvSpPr txBox="1">
            <a:spLocks/>
          </p:cNvSpPr>
          <p:nvPr/>
        </p:nvSpPr>
        <p:spPr>
          <a:xfrm>
            <a:off x="6057826" y="155158"/>
            <a:ext cx="433738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78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AA4FC57-FDE0-4290-930D-1AF2E318E8B1}" type="slidenum">
              <a:rPr lang="pt-BR" sz="1800" smtClean="0">
                <a:solidFill>
                  <a:schemeClr val="bg1"/>
                </a:solidFill>
                <a:latin typeface="Century Schoolbook" panose="02040604050505020304" pitchFamily="18" charset="0"/>
              </a:rPr>
              <a:pPr algn="ctr"/>
              <a:t>5</a:t>
            </a:fld>
            <a:endParaRPr lang="pt-BR" sz="18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855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alpha val="36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F8D3EB-BCB1-2452-C3C1-F1637CF19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D1D40B63-4829-E187-802B-0AB1A1B2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463" y="9153710"/>
            <a:ext cx="1612050" cy="75229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A78C2B02-53D9-63F3-B65E-0E2F6C77A8B0}"/>
              </a:ext>
            </a:extLst>
          </p:cNvPr>
          <p:cNvSpPr txBox="1"/>
          <p:nvPr/>
        </p:nvSpPr>
        <p:spPr>
          <a:xfrm>
            <a:off x="502276" y="610424"/>
            <a:ext cx="6007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FULL JOIN INCLUSIVO E EXCLUSIVO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0B9DFA8-D6BB-5690-98EE-B7844A145A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66" r="1759" b="5164"/>
          <a:stretch>
            <a:fillRect/>
          </a:stretch>
        </p:blipFill>
        <p:spPr>
          <a:xfrm>
            <a:off x="1352281" y="1955735"/>
            <a:ext cx="1948184" cy="1800000"/>
          </a:xfrm>
          <a:prstGeom prst="roundRect">
            <a:avLst/>
          </a:prstGeom>
          <a:ln>
            <a:solidFill>
              <a:schemeClr val="bg1"/>
            </a:solidFill>
          </a:ln>
          <a:effectLst/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DE92834-46C0-B503-1C76-D670EED305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49" t="6984" r="5679" b="11611"/>
          <a:stretch>
            <a:fillRect/>
          </a:stretch>
        </p:blipFill>
        <p:spPr>
          <a:xfrm>
            <a:off x="3506557" y="1955735"/>
            <a:ext cx="1982774" cy="1800000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8D09223-E939-007E-E953-3455A28040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89" t="24982" r="10047" b="24578"/>
          <a:stretch>
            <a:fillRect/>
          </a:stretch>
        </p:blipFill>
        <p:spPr>
          <a:xfrm>
            <a:off x="98873" y="5094098"/>
            <a:ext cx="4454999" cy="10800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5BF8623-805C-BFFC-D2AC-56D3E5BCA9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14" t="23408" r="9484" b="21753"/>
          <a:stretch>
            <a:fillRect/>
          </a:stretch>
        </p:blipFill>
        <p:spPr>
          <a:xfrm>
            <a:off x="98873" y="7843912"/>
            <a:ext cx="4622069" cy="12600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8056AED8-ADCE-D9A3-F605-CF09127D71F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343" t="6162" r="3343" b="19743"/>
          <a:stretch>
            <a:fillRect/>
          </a:stretch>
        </p:blipFill>
        <p:spPr>
          <a:xfrm>
            <a:off x="4847860" y="5094098"/>
            <a:ext cx="1813538" cy="2160000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A2D35A3D-8BFF-530C-7AE2-421482B69CC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054" t="6162" r="1054" b="23164"/>
          <a:stretch>
            <a:fillRect/>
          </a:stretch>
        </p:blipFill>
        <p:spPr>
          <a:xfrm>
            <a:off x="4847860" y="7843912"/>
            <a:ext cx="1828355" cy="1980000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3E4DAE3-E872-3D4C-07A8-D5B89269D17E}"/>
              </a:ext>
            </a:extLst>
          </p:cNvPr>
          <p:cNvSpPr txBox="1"/>
          <p:nvPr/>
        </p:nvSpPr>
        <p:spPr>
          <a:xfrm>
            <a:off x="217714" y="3889829"/>
            <a:ext cx="644368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O comando SELECT no script SQL abaixo selecionará as colunas A e B das duas tabelas acima. O FULL JOIN selecionará todos os registros da tabela A e da tabela B</a:t>
            </a:r>
            <a:r>
              <a:rPr lang="pt-BR" dirty="0">
                <a:solidFill>
                  <a:schemeClr val="bg1"/>
                </a:solidFill>
                <a:latin typeface="Century Schoolbook" panose="02040604050505020304" pitchFamily="18" charset="0"/>
              </a:rPr>
              <a:t>. </a:t>
            </a:r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O resultado é mostrado na tabela ao lodo do script SQL.</a:t>
            </a:r>
            <a:endParaRPr lang="pt-BR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59DAE82-5EC7-12DE-7FE9-766CFC5CA16D}"/>
              </a:ext>
            </a:extLst>
          </p:cNvPr>
          <p:cNvSpPr txBox="1"/>
          <p:nvPr/>
        </p:nvSpPr>
        <p:spPr>
          <a:xfrm>
            <a:off x="164930" y="6172842"/>
            <a:ext cx="4492556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A novidade da instrução SQL abaixo é a cláusula WHERE. Ela fará um filtro na tabela gerada com o FULL JOIN, selecionando apenas os registros cujas chaves da tabela A ou da tabela B são do tipo NULL. Assim, o resultado é uma tabela com os registros não constam simultaneamente em A e B.</a:t>
            </a:r>
          </a:p>
        </p:txBody>
      </p:sp>
      <p:sp>
        <p:nvSpPr>
          <p:cNvPr id="14" name="Espaço Reservado para Número de Slide 4">
            <a:extLst>
              <a:ext uri="{FF2B5EF4-FFF2-40B4-BE49-F238E27FC236}">
                <a16:creationId xmlns:a16="http://schemas.microsoft.com/office/drawing/2014/main" id="{0CB124D7-5023-F71E-F30A-EA44BEA9B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57826" y="155158"/>
            <a:ext cx="433738" cy="527403"/>
          </a:xfrm>
        </p:spPr>
        <p:txBody>
          <a:bodyPr/>
          <a:lstStyle/>
          <a:p>
            <a:pPr algn="ctr"/>
            <a:fld id="{CAA4FC57-FDE0-4290-930D-1AF2E318E8B1}" type="slidenum">
              <a:rPr lang="pt-BR" sz="1800" smtClean="0">
                <a:solidFill>
                  <a:schemeClr val="bg1"/>
                </a:solidFill>
                <a:latin typeface="Century Schoolbook" panose="02040604050505020304" pitchFamily="18" charset="0"/>
              </a:rPr>
              <a:pPr algn="ctr"/>
              <a:t>6</a:t>
            </a:fld>
            <a:endParaRPr lang="pt-BR" sz="18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5310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alpha val="36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3133C3-AD4C-17F0-30F9-CE282149F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D5429164-FF0D-5B44-3BB7-1131EB6409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463" y="9153710"/>
            <a:ext cx="1612050" cy="75229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7E18E1D-A855-6395-BB31-ED22CC1079DC}"/>
              </a:ext>
            </a:extLst>
          </p:cNvPr>
          <p:cNvSpPr txBox="1"/>
          <p:nvPr/>
        </p:nvSpPr>
        <p:spPr>
          <a:xfrm>
            <a:off x="502276" y="610424"/>
            <a:ext cx="6007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INNER JOIN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A4BA4EE-2C42-84FB-1E62-0A0072A77A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66" r="1759" b="5164"/>
          <a:stretch>
            <a:fillRect/>
          </a:stretch>
        </p:blipFill>
        <p:spPr>
          <a:xfrm>
            <a:off x="1352281" y="1955735"/>
            <a:ext cx="1948184" cy="1800000"/>
          </a:xfrm>
          <a:prstGeom prst="roundRect">
            <a:avLst/>
          </a:prstGeom>
          <a:ln>
            <a:solidFill>
              <a:schemeClr val="bg1"/>
            </a:solidFill>
          </a:ln>
          <a:effectLst/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AF83B61-D374-9EEE-BA83-1D2F60B19BA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49" t="6984" r="5679" b="11611"/>
          <a:stretch>
            <a:fillRect/>
          </a:stretch>
        </p:blipFill>
        <p:spPr>
          <a:xfrm>
            <a:off x="3506557" y="1955735"/>
            <a:ext cx="1982774" cy="1800000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EA7593B-5611-E302-40D7-3DC67EC0EB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02" t="25547" r="9672" b="24152"/>
          <a:stretch>
            <a:fillRect/>
          </a:stretch>
        </p:blipFill>
        <p:spPr>
          <a:xfrm>
            <a:off x="39314" y="5085752"/>
            <a:ext cx="4574117" cy="1080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E32D1F0-88DA-46FD-6F1D-C9C745357E0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9015" t="6295" r="9860" b="27011"/>
          <a:stretch>
            <a:fillRect/>
          </a:stretch>
        </p:blipFill>
        <p:spPr>
          <a:xfrm>
            <a:off x="4613431" y="5085752"/>
            <a:ext cx="1970580" cy="1620000"/>
          </a:xfrm>
          <a:prstGeom prst="roundRect">
            <a:avLst/>
          </a:prstGeom>
          <a:ln>
            <a:solidFill>
              <a:schemeClr val="bg1"/>
            </a:solidFill>
          </a:ln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EA39C2A-4327-F6C4-D129-614005CF0CCE}"/>
              </a:ext>
            </a:extLst>
          </p:cNvPr>
          <p:cNvSpPr txBox="1"/>
          <p:nvPr/>
        </p:nvSpPr>
        <p:spPr>
          <a:xfrm>
            <a:off x="217714" y="3889829"/>
            <a:ext cx="636629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O comando SELECT no script SQL abaixo selecionará as colunas A e B das duas tabelas acima. O INNER JOIN selecionará os registros da tabela A e da tabela B cujas chaves são iguais</a:t>
            </a:r>
            <a:r>
              <a:rPr lang="pt-BR" dirty="0">
                <a:solidFill>
                  <a:schemeClr val="bg1"/>
                </a:solidFill>
                <a:latin typeface="Century Schoolbook" panose="02040604050505020304" pitchFamily="18" charset="0"/>
              </a:rPr>
              <a:t>. </a:t>
            </a:r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O resultado é mostrado na tabela ao lodo do script SQL.</a:t>
            </a:r>
            <a:endParaRPr lang="pt-BR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1" name="Espaço Reservado para Número de Slide 4">
            <a:extLst>
              <a:ext uri="{FF2B5EF4-FFF2-40B4-BE49-F238E27FC236}">
                <a16:creationId xmlns:a16="http://schemas.microsoft.com/office/drawing/2014/main" id="{DBE62670-CE71-0A67-0E7C-7B3D48B8931F}"/>
              </a:ext>
            </a:extLst>
          </p:cNvPr>
          <p:cNvSpPr txBox="1">
            <a:spLocks/>
          </p:cNvSpPr>
          <p:nvPr/>
        </p:nvSpPr>
        <p:spPr>
          <a:xfrm>
            <a:off x="6057826" y="155158"/>
            <a:ext cx="433738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78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AA4FC57-FDE0-4290-930D-1AF2E318E8B1}" type="slidenum">
              <a:rPr lang="pt-BR" sz="1800" smtClean="0">
                <a:solidFill>
                  <a:schemeClr val="bg1"/>
                </a:solidFill>
                <a:latin typeface="Century Schoolbook" panose="02040604050505020304" pitchFamily="18" charset="0"/>
              </a:rPr>
              <a:pPr algn="ctr"/>
              <a:t>7</a:t>
            </a:fld>
            <a:endParaRPr lang="pt-BR" sz="18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188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alpha val="36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19DA68-A4C8-6D5B-372B-D455935D3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68DC2CC9-3FD7-E22E-4FFB-BF05B239B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463" y="9153710"/>
            <a:ext cx="1612050" cy="75229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C756B76-F096-3042-221F-334D441A91A8}"/>
              </a:ext>
            </a:extLst>
          </p:cNvPr>
          <p:cNvSpPr txBox="1"/>
          <p:nvPr/>
        </p:nvSpPr>
        <p:spPr>
          <a:xfrm>
            <a:off x="502276" y="610424"/>
            <a:ext cx="6007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CONCLUSÃO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659C96E-B22D-5205-D3F4-C04F9CB6FED6}"/>
              </a:ext>
            </a:extLst>
          </p:cNvPr>
          <p:cNvSpPr txBox="1"/>
          <p:nvPr/>
        </p:nvSpPr>
        <p:spPr>
          <a:xfrm>
            <a:off x="502276" y="1422400"/>
            <a:ext cx="56460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Utilizar os tipos de </a:t>
            </a:r>
            <a:r>
              <a:rPr lang="pt-BR" sz="1500" dirty="0" err="1">
                <a:solidFill>
                  <a:schemeClr val="bg1"/>
                </a:solidFill>
                <a:latin typeface="Century Schoolbook" panose="02040604050505020304" pitchFamily="18" charset="0"/>
              </a:rPr>
              <a:t>joins</a:t>
            </a:r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 de maneira correta exige experiência e prática. Esse material pode ajudar o leitor a compreender os </a:t>
            </a:r>
            <a:r>
              <a:rPr lang="pt-BR" sz="1500" dirty="0" err="1">
                <a:solidFill>
                  <a:schemeClr val="bg1"/>
                </a:solidFill>
                <a:latin typeface="Century Schoolbook" panose="02040604050505020304" pitchFamily="18" charset="0"/>
              </a:rPr>
              <a:t>joins</a:t>
            </a:r>
            <a:r>
              <a:rPr lang="pt-BR" sz="1500" dirty="0">
                <a:solidFill>
                  <a:schemeClr val="bg1"/>
                </a:solidFill>
                <a:latin typeface="Century Schoolbook" panose="02040604050505020304" pitchFamily="18" charset="0"/>
              </a:rPr>
              <a:t> e revisar o assunto, mas ele deve praticar para fixar o entendimento. </a:t>
            </a:r>
          </a:p>
        </p:txBody>
      </p:sp>
      <p:sp>
        <p:nvSpPr>
          <p:cNvPr id="7" name="Espaço Reservado para Número de Slide 4">
            <a:extLst>
              <a:ext uri="{FF2B5EF4-FFF2-40B4-BE49-F238E27FC236}">
                <a16:creationId xmlns:a16="http://schemas.microsoft.com/office/drawing/2014/main" id="{A3C23E1D-90F9-AA21-91F5-1F5EB2A07D16}"/>
              </a:ext>
            </a:extLst>
          </p:cNvPr>
          <p:cNvSpPr txBox="1">
            <a:spLocks/>
          </p:cNvSpPr>
          <p:nvPr/>
        </p:nvSpPr>
        <p:spPr>
          <a:xfrm>
            <a:off x="6057826" y="155158"/>
            <a:ext cx="433738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78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AA4FC57-FDE0-4290-930D-1AF2E318E8B1}" type="slidenum">
              <a:rPr lang="pt-BR" sz="1800" smtClean="0">
                <a:solidFill>
                  <a:schemeClr val="bg1"/>
                </a:solidFill>
                <a:latin typeface="Century Schoolbook" panose="02040604050505020304" pitchFamily="18" charset="0"/>
              </a:rPr>
              <a:pPr algn="ctr"/>
              <a:t>8</a:t>
            </a:fld>
            <a:endParaRPr lang="pt-BR" sz="18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022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315</TotalTime>
  <Words>611</Words>
  <Application>Microsoft Office PowerPoint</Application>
  <PresentationFormat>Papel A4 (210 x 297 mm)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Aptos</vt:lpstr>
      <vt:lpstr>Arial</vt:lpstr>
      <vt:lpstr>Century Schoolbook</vt:lpstr>
      <vt:lpstr>Tw Cen MT</vt:lpstr>
      <vt:lpstr>1_Circuito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Tiago Paulino</dc:creator>
  <cp:lastModifiedBy>Tiago Paulino</cp:lastModifiedBy>
  <cp:revision>125</cp:revision>
  <dcterms:created xsi:type="dcterms:W3CDTF">2025-06-20T19:08:15Z</dcterms:created>
  <dcterms:modified xsi:type="dcterms:W3CDTF">2025-06-22T18:13:23Z</dcterms:modified>
</cp:coreProperties>
</file>

<file path=docProps/thumbnail.jpeg>
</file>